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z2wbvrKSSLsFsOqzim3KD6jiy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6eb3ef898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b6eb3ef89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b964d2344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b964d234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b964d23446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b964d2344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b964d23446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b964d2344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6eb3ef89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b6eb3ef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6eb3ef898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b6eb3ef89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73d6d54c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b73d6d54c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6eb3ef898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2b6eb3ef8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6eb3ef89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6eb3ef89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6eb3ef898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b6eb3ef8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b6eb3ef898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2b6eb3ef89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6eb3ef898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b6eb3ef89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/>
          <p:nvPr/>
        </p:nvSpPr>
        <p:spPr>
          <a:xfrm>
            <a:off x="0" y="0"/>
            <a:ext cx="9169800" cy="5143500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"/>
          <p:cNvSpPr/>
          <p:nvPr/>
        </p:nvSpPr>
        <p:spPr>
          <a:xfrm>
            <a:off x="0" y="0"/>
            <a:ext cx="2286600" cy="1961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950" y="508352"/>
            <a:ext cx="2076703" cy="7942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 txBox="1"/>
          <p:nvPr/>
        </p:nvSpPr>
        <p:spPr>
          <a:xfrm>
            <a:off x="46275" y="4805525"/>
            <a:ext cx="1167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www.hexart.in</a:t>
            </a:r>
            <a:endParaRPr b="0" i="0" sz="12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15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78" name="Google Shape;378;p15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79" name="Google Shape;379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4" name="Google Shape;384;p16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16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86" name="Google Shape;386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1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2" name="Google Shape;39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7" name="Google Shape;397;p1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8" name="Google Shape;398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 rot="10800000">
            <a:off x="497825" y="-264150"/>
            <a:ext cx="3916800" cy="5417700"/>
          </a:xfrm>
          <a:prstGeom prst="rtTriangle">
            <a:avLst/>
          </a:prstGeom>
          <a:solidFill>
            <a:srgbClr val="F3F3F3">
              <a:alpha val="4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7"/>
          <p:cNvSpPr/>
          <p:nvPr/>
        </p:nvSpPr>
        <p:spPr>
          <a:xfrm rot="-5400000">
            <a:off x="2851500" y="-3355858"/>
            <a:ext cx="3621300" cy="9346800"/>
          </a:xfrm>
          <a:prstGeom prst="rtTriangle">
            <a:avLst/>
          </a:prstGeom>
          <a:solidFill>
            <a:srgbClr val="F3F3F3">
              <a:alpha val="7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7"/>
          <p:cNvSpPr/>
          <p:nvPr/>
        </p:nvSpPr>
        <p:spPr>
          <a:xfrm rot="5400000">
            <a:off x="-651700" y="490900"/>
            <a:ext cx="3289200" cy="1985700"/>
          </a:xfrm>
          <a:prstGeom prst="rtTriangle">
            <a:avLst/>
          </a:prstGeom>
          <a:solidFill>
            <a:srgbClr val="F3F3F3">
              <a:alpha val="7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"/>
          <p:cNvSpPr/>
          <p:nvPr/>
        </p:nvSpPr>
        <p:spPr>
          <a:xfrm rot="-7001467">
            <a:off x="5268188" y="-881029"/>
            <a:ext cx="2865886" cy="6561444"/>
          </a:xfrm>
          <a:prstGeom prst="rtTriangle">
            <a:avLst/>
          </a:prstGeom>
          <a:solidFill>
            <a:srgbClr val="F3F3F3">
              <a:alpha val="4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7"/>
          <p:cNvCxnSpPr/>
          <p:nvPr/>
        </p:nvCxnSpPr>
        <p:spPr>
          <a:xfrm flipH="1" rot="10800000">
            <a:off x="0" y="683075"/>
            <a:ext cx="953400" cy="2100"/>
          </a:xfrm>
          <a:prstGeom prst="straightConnector1">
            <a:avLst/>
          </a:prstGeom>
          <a:noFill/>
          <a:ln cap="flat" cmpd="sng" w="76200">
            <a:solidFill>
              <a:srgbClr val="B9D87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7"/>
          <p:cNvCxnSpPr/>
          <p:nvPr/>
        </p:nvCxnSpPr>
        <p:spPr>
          <a:xfrm>
            <a:off x="812825" y="685175"/>
            <a:ext cx="4706100" cy="0"/>
          </a:xfrm>
          <a:prstGeom prst="straightConnector1">
            <a:avLst/>
          </a:prstGeom>
          <a:noFill/>
          <a:ln cap="flat" cmpd="sng" w="9525">
            <a:solidFill>
              <a:srgbClr val="B9D87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50" y="47525"/>
            <a:ext cx="874448" cy="3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"/>
          <p:cNvSpPr txBox="1"/>
          <p:nvPr/>
        </p:nvSpPr>
        <p:spPr>
          <a:xfrm>
            <a:off x="0" y="4824025"/>
            <a:ext cx="1167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www.hexart.in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7525440" y="0"/>
            <a:ext cx="378" cy="8071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7"/>
          <p:cNvSpPr/>
          <p:nvPr/>
        </p:nvSpPr>
        <p:spPr>
          <a:xfrm>
            <a:off x="7918920" y="1046880"/>
            <a:ext cx="12355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2292400" y="47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2292400" y="644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"/>
          <p:cNvSpPr/>
          <p:nvPr/>
        </p:nvSpPr>
        <p:spPr>
          <a:xfrm>
            <a:off x="2292400" y="1241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2292400" y="1838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>
            <a:off x="2292400" y="2435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2292400" y="3032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2292400" y="35920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2292400" y="4151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811900" y="326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811900" y="9238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2811900" y="1520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2811900" y="21176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2811900" y="27145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/>
          <p:nvPr/>
        </p:nvSpPr>
        <p:spPr>
          <a:xfrm>
            <a:off x="2811900" y="33114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2811900" y="3871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292400" y="47115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2811900" y="4430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3339488" y="47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3339488" y="644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3339488" y="1241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3339488" y="1838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3339488" y="2435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3339488" y="3032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3339488" y="35920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3339488" y="4151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3858988" y="326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3858988" y="9238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3858988" y="1520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3858988" y="21176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3858988" y="27145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3858988" y="33114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3858988" y="3871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3339488" y="47115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3858988" y="4430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4378500" y="47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/>
          <p:nvPr/>
        </p:nvSpPr>
        <p:spPr>
          <a:xfrm>
            <a:off x="4378500" y="644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4378500" y="1241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4378500" y="1838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4378500" y="2435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4378500" y="3032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4378500" y="35920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4378500" y="4151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4898000" y="326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4898000" y="9238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4898000" y="1520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4898000" y="21176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4898000" y="27145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4898000" y="33114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4898000" y="3871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4378500" y="47115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4898000" y="4430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5425588" y="47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25588" y="644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5425588" y="1241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5425588" y="1838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5425588" y="2435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5425588" y="3032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5425588" y="35920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5425588" y="4151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5945088" y="326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5945088" y="9238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5945088" y="1520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5945088" y="21176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5945088" y="27145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5945088" y="33114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5945088" y="3871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5425588" y="47115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5945088" y="4430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6464600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464600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6464600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6464600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6464600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6464600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6464600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6464600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6984100" y="382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6984100" y="979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6984100" y="1576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6984100" y="2173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6984100" y="2770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6984100" y="33671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984100" y="39269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464600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6984100" y="4486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7511688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7511688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7511688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7511688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7511688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7511688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7511688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7511688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8031188" y="382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8031188" y="979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8031188" y="1576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8031188" y="2173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8031188" y="2770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8031188" y="33671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8031188" y="39269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7511688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8031188" y="4486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8550688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8550688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8550688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8550688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8550688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8550688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8550688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8550688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8550688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253400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1253400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1253400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1253400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1253400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1253400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1253400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1253400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1772900" y="382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1772900" y="979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1772900" y="1576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1772900" y="2173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1772900" y="2770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1772900" y="33671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1772900" y="39269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1253400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772900" y="4486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14400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214400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14400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214400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214400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214400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214400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214400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733900" y="382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733900" y="979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733900" y="1576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733900" y="2173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733900" y="2770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733900" y="33671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733900" y="39269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214400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733900" y="4486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/>
          <p:nvPr/>
        </p:nvSpPr>
        <p:spPr>
          <a:xfrm>
            <a:off x="0" y="0"/>
            <a:ext cx="2286600" cy="1961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2292400" y="47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2292400" y="644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2292400" y="1241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2292400" y="1838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2292400" y="2435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2292400" y="3032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2292400" y="35920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2292400" y="4151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2811900" y="326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2811900" y="9238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2811900" y="1520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2811900" y="21176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2811900" y="27145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2811900" y="33114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2811900" y="3871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2292400" y="47115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2811900" y="4430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3339488" y="47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3339488" y="644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3339488" y="1241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3339488" y="1838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3339488" y="2435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3339488" y="3032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3339488" y="35920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3339488" y="4151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3858988" y="326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3858988" y="9238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3858988" y="1520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3858988" y="21176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3858988" y="27145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3858988" y="33114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3858988" y="3871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3339488" y="47115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3858988" y="4430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4378500" y="47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4378500" y="644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4378500" y="1241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4378500" y="1838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4378500" y="2435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4378500" y="3032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4378500" y="35920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4378500" y="4151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4898000" y="326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4898000" y="9238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4898000" y="1520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4898000" y="21176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4898000" y="27145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4898000" y="33114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4898000" y="3871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4378500" y="47115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4898000" y="4430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5425588" y="47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5425588" y="644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5425588" y="1241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5425588" y="1838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5425588" y="2435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5425588" y="3032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5425588" y="35920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5425588" y="41517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5945088" y="326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5945088" y="9238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5945088" y="1520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5945088" y="21176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5945088" y="27145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5945088" y="33114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5945088" y="3871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5425588" y="47115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5945088" y="44309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6464600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6464600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6464600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6464600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6464600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6464600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6464600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6464600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6984100" y="382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6984100" y="979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6984100" y="1576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6984100" y="2173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6984100" y="2770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6984100" y="33671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6984100" y="39269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6464600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6984100" y="4486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7511688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7511688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7511688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7511688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7511688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7511688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7511688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7511688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8031188" y="382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8031188" y="979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8031188" y="1576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8031188" y="2173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8031188" y="2770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8031188" y="33671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8031188" y="39269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7511688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8031188" y="4486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8550688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8550688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8550688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8550688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8550688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8550688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8550688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8550688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8550688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1253400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1253400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1253400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1253400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1253400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1253400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1253400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1253400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1772900" y="382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1772900" y="979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1772900" y="1576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1772900" y="2173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1772900" y="2770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1772900" y="33671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1772900" y="39269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1253400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1772900" y="4486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9"/>
          <p:cNvSpPr/>
          <p:nvPr/>
        </p:nvSpPr>
        <p:spPr>
          <a:xfrm>
            <a:off x="214425" y="103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214400" y="7003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9"/>
          <p:cNvSpPr/>
          <p:nvPr/>
        </p:nvSpPr>
        <p:spPr>
          <a:xfrm>
            <a:off x="214400" y="12972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9"/>
          <p:cNvSpPr/>
          <p:nvPr/>
        </p:nvSpPr>
        <p:spPr>
          <a:xfrm>
            <a:off x="214400" y="18941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9"/>
          <p:cNvSpPr/>
          <p:nvPr/>
        </p:nvSpPr>
        <p:spPr>
          <a:xfrm>
            <a:off x="214400" y="24910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214400" y="30879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214400" y="36477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214400" y="420748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733900" y="382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/>
          <p:nvPr/>
        </p:nvSpPr>
        <p:spPr>
          <a:xfrm>
            <a:off x="733900" y="9795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9"/>
          <p:cNvSpPr/>
          <p:nvPr/>
        </p:nvSpPr>
        <p:spPr>
          <a:xfrm>
            <a:off x="733900" y="15764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9"/>
          <p:cNvSpPr/>
          <p:nvPr/>
        </p:nvSpPr>
        <p:spPr>
          <a:xfrm>
            <a:off x="733900" y="21733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9"/>
          <p:cNvSpPr/>
          <p:nvPr/>
        </p:nvSpPr>
        <p:spPr>
          <a:xfrm>
            <a:off x="733900" y="27702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9"/>
          <p:cNvSpPr/>
          <p:nvPr/>
        </p:nvSpPr>
        <p:spPr>
          <a:xfrm>
            <a:off x="733900" y="33671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733900" y="392691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214400" y="4767238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733900" y="4486663"/>
            <a:ext cx="378900" cy="328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9"/>
          <p:cNvCxnSpPr/>
          <p:nvPr/>
        </p:nvCxnSpPr>
        <p:spPr>
          <a:xfrm>
            <a:off x="3878925" y="2781150"/>
            <a:ext cx="3361200" cy="0"/>
          </a:xfrm>
          <a:prstGeom prst="straightConnector1">
            <a:avLst/>
          </a:prstGeom>
          <a:noFill/>
          <a:ln cap="flat" cmpd="sng" w="9525">
            <a:solidFill>
              <a:srgbClr val="B9D87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9"/>
          <p:cNvSpPr txBox="1"/>
          <p:nvPr/>
        </p:nvSpPr>
        <p:spPr>
          <a:xfrm>
            <a:off x="559850" y="1302606"/>
            <a:ext cx="1167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www.hexart.in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9"/>
          <p:cNvPicPr preferRelativeResize="0"/>
          <p:nvPr/>
        </p:nvPicPr>
        <p:blipFill rotWithShape="1">
          <a:blip r:embed="rId2">
            <a:alphaModFix/>
          </a:blip>
          <a:srcRect b="18628" l="7510" r="7431" t="20809"/>
          <a:stretch/>
        </p:blipFill>
        <p:spPr>
          <a:xfrm>
            <a:off x="570469" y="3633345"/>
            <a:ext cx="1145673" cy="32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3">
            <a:alphaModFix/>
          </a:blip>
          <a:srcRect b="17724" l="19861" r="19307" t="18103"/>
          <a:stretch/>
        </p:blipFill>
        <p:spPr>
          <a:xfrm>
            <a:off x="901770" y="4572177"/>
            <a:ext cx="483078" cy="36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9"/>
          <p:cNvPicPr preferRelativeResize="0"/>
          <p:nvPr/>
        </p:nvPicPr>
        <p:blipFill rotWithShape="1">
          <a:blip r:embed="rId4">
            <a:alphaModFix/>
          </a:blip>
          <a:srcRect b="19990" l="6451" r="5295" t="11076"/>
          <a:stretch/>
        </p:blipFill>
        <p:spPr>
          <a:xfrm>
            <a:off x="433614" y="2556215"/>
            <a:ext cx="1419414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75" y="508352"/>
            <a:ext cx="2076703" cy="79425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 txBox="1"/>
          <p:nvPr/>
        </p:nvSpPr>
        <p:spPr>
          <a:xfrm>
            <a:off x="559825" y="2260688"/>
            <a:ext cx="1167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800" u="none" cap="none" strike="noStrike">
                <a:solidFill>
                  <a:srgbClr val="0098BA"/>
                </a:solidFill>
                <a:latin typeface="Arial"/>
                <a:ea typeface="Arial"/>
                <a:cs typeface="Arial"/>
                <a:sym typeface="Arial"/>
              </a:rPr>
              <a:t>Sponsored by</a:t>
            </a:r>
            <a:endParaRPr b="0" i="0" sz="800" u="none" cap="none" strike="noStrike">
              <a:solidFill>
                <a:srgbClr val="0098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9"/>
          <p:cNvSpPr txBox="1"/>
          <p:nvPr/>
        </p:nvSpPr>
        <p:spPr>
          <a:xfrm>
            <a:off x="559800" y="3322075"/>
            <a:ext cx="1167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800" u="none" cap="none" strike="noStrike">
                <a:solidFill>
                  <a:srgbClr val="0098BA"/>
                </a:solidFill>
                <a:latin typeface="Arial"/>
                <a:ea typeface="Arial"/>
                <a:cs typeface="Arial"/>
                <a:sym typeface="Arial"/>
              </a:rPr>
              <a:t>CSR Partner</a:t>
            </a:r>
            <a:endParaRPr b="0" i="0" sz="800" u="none" cap="none" strike="noStrike">
              <a:solidFill>
                <a:srgbClr val="0098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9"/>
          <p:cNvSpPr txBox="1"/>
          <p:nvPr/>
        </p:nvSpPr>
        <p:spPr>
          <a:xfrm>
            <a:off x="352363" y="4276700"/>
            <a:ext cx="1581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800" u="none" cap="none" strike="noStrike">
                <a:solidFill>
                  <a:srgbClr val="0098BA"/>
                </a:solidFill>
                <a:latin typeface="Arial"/>
                <a:ea typeface="Arial"/>
                <a:cs typeface="Arial"/>
                <a:sym typeface="Arial"/>
              </a:rPr>
              <a:t>Implementation Partner</a:t>
            </a:r>
            <a:endParaRPr b="0" i="0" sz="800" u="none" cap="none" strike="noStrike">
              <a:solidFill>
                <a:srgbClr val="0098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9"/>
          <p:cNvCxnSpPr/>
          <p:nvPr/>
        </p:nvCxnSpPr>
        <p:spPr>
          <a:xfrm>
            <a:off x="4467975" y="2782200"/>
            <a:ext cx="2183100" cy="0"/>
          </a:xfrm>
          <a:prstGeom prst="straightConnector1">
            <a:avLst/>
          </a:prstGeom>
          <a:noFill/>
          <a:ln cap="flat" cmpd="sng" w="76200">
            <a:solidFill>
              <a:srgbClr val="B9D87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9"/>
          <p:cNvSpPr txBox="1"/>
          <p:nvPr/>
        </p:nvSpPr>
        <p:spPr>
          <a:xfrm>
            <a:off x="4300725" y="2334275"/>
            <a:ext cx="2517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3000" u="none" cap="none" strike="noStrike">
                <a:solidFill>
                  <a:srgbClr val="0098BA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3000" u="none" cap="none" strike="noStrike">
              <a:solidFill>
                <a:srgbClr val="0098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7525440" y="0"/>
            <a:ext cx="378" cy="8071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9"/>
          <p:cNvSpPr/>
          <p:nvPr/>
        </p:nvSpPr>
        <p:spPr>
          <a:xfrm>
            <a:off x="7918920" y="1046880"/>
            <a:ext cx="12355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1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8" name="Google Shape;338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10"/>
          <p:cNvPicPr preferRelativeResize="0"/>
          <p:nvPr/>
        </p:nvPicPr>
        <p:blipFill rotWithShape="1">
          <a:blip r:embed="rId2">
            <a:alphaModFix/>
          </a:blip>
          <a:srcRect b="20929" l="17829" r="11504" t="14273"/>
          <a:stretch/>
        </p:blipFill>
        <p:spPr>
          <a:xfrm>
            <a:off x="8668850" y="44575"/>
            <a:ext cx="422372" cy="27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0"/>
          <p:cNvPicPr preferRelativeResize="0"/>
          <p:nvPr/>
        </p:nvPicPr>
        <p:blipFill rotWithShape="1">
          <a:blip r:embed="rId3">
            <a:alphaModFix/>
          </a:blip>
          <a:srcRect b="12562" l="0" r="0" t="12163"/>
          <a:stretch/>
        </p:blipFill>
        <p:spPr>
          <a:xfrm>
            <a:off x="39400" y="50650"/>
            <a:ext cx="782852" cy="2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1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6" name="Google Shape;346;p1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7" name="Google Shape;347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0" name="Google Shape;350;p11"/>
          <p:cNvGrpSpPr/>
          <p:nvPr/>
        </p:nvGrpSpPr>
        <p:grpSpPr>
          <a:xfrm flipH="1" rot="-5400000">
            <a:off x="8782794" y="4842739"/>
            <a:ext cx="391627" cy="240707"/>
            <a:chOff x="8783950" y="4921900"/>
            <a:chExt cx="360150" cy="185975"/>
          </a:xfrm>
        </p:grpSpPr>
        <p:cxnSp>
          <p:nvCxnSpPr>
            <p:cNvPr id="351" name="Google Shape;351;p11"/>
            <p:cNvCxnSpPr/>
            <p:nvPr/>
          </p:nvCxnSpPr>
          <p:spPr>
            <a:xfrm>
              <a:off x="8884750" y="5013775"/>
              <a:ext cx="259200" cy="0"/>
            </a:xfrm>
            <a:prstGeom prst="straightConnector1">
              <a:avLst/>
            </a:prstGeom>
            <a:noFill/>
            <a:ln cap="flat" cmpd="sng" w="38100">
              <a:solidFill>
                <a:srgbClr val="B5C2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11"/>
            <p:cNvCxnSpPr/>
            <p:nvPr/>
          </p:nvCxnSpPr>
          <p:spPr>
            <a:xfrm>
              <a:off x="8931700" y="4963075"/>
              <a:ext cx="212400" cy="0"/>
            </a:xfrm>
            <a:prstGeom prst="straightConnector1">
              <a:avLst/>
            </a:prstGeom>
            <a:noFill/>
            <a:ln cap="flat" cmpd="sng" w="19050">
              <a:solidFill>
                <a:srgbClr val="B5C2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p11"/>
            <p:cNvCxnSpPr/>
            <p:nvPr/>
          </p:nvCxnSpPr>
          <p:spPr>
            <a:xfrm>
              <a:off x="8828400" y="5064472"/>
              <a:ext cx="315600" cy="0"/>
            </a:xfrm>
            <a:prstGeom prst="straightConnector1">
              <a:avLst/>
            </a:prstGeom>
            <a:noFill/>
            <a:ln cap="flat" cmpd="sng" w="19050">
              <a:solidFill>
                <a:srgbClr val="B5C2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11"/>
            <p:cNvCxnSpPr/>
            <p:nvPr/>
          </p:nvCxnSpPr>
          <p:spPr>
            <a:xfrm>
              <a:off x="8991600" y="4921900"/>
              <a:ext cx="152400" cy="0"/>
            </a:xfrm>
            <a:prstGeom prst="straightConnector1">
              <a:avLst/>
            </a:prstGeom>
            <a:noFill/>
            <a:ln cap="flat" cmpd="sng" w="9525">
              <a:solidFill>
                <a:srgbClr val="B5C2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11"/>
            <p:cNvCxnSpPr/>
            <p:nvPr/>
          </p:nvCxnSpPr>
          <p:spPr>
            <a:xfrm>
              <a:off x="8783950" y="5107875"/>
              <a:ext cx="360000" cy="0"/>
            </a:xfrm>
            <a:prstGeom prst="straightConnector1">
              <a:avLst/>
            </a:prstGeom>
            <a:noFill/>
            <a:ln cap="flat" cmpd="sng" w="9525">
              <a:solidFill>
                <a:srgbClr val="B5C2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6" name="Google Shape;356;p11"/>
          <p:cNvSpPr/>
          <p:nvPr/>
        </p:nvSpPr>
        <p:spPr>
          <a:xfrm rot="-5400000">
            <a:off x="8712725" y="5039075"/>
            <a:ext cx="102900" cy="107100"/>
          </a:xfrm>
          <a:prstGeom prst="rtTriangle">
            <a:avLst/>
          </a:prstGeom>
          <a:solidFill>
            <a:srgbClr val="B5C2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12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0" name="Google Shape;360;p12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1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2" name="Google Shape;362;p1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"/>
          <p:cNvSpPr txBox="1"/>
          <p:nvPr/>
        </p:nvSpPr>
        <p:spPr>
          <a:xfrm>
            <a:off x="3204210" y="267335"/>
            <a:ext cx="4131945" cy="573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- AI Architects</a:t>
            </a:r>
            <a:endParaRPr b="1" i="0" sz="31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1"/>
          <p:cNvSpPr txBox="1"/>
          <p:nvPr/>
        </p:nvSpPr>
        <p:spPr>
          <a:xfrm>
            <a:off x="405150" y="2342622"/>
            <a:ext cx="83337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Sign Language Recognizer</a:t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</a:t>
            </a:r>
            <a:r>
              <a:rPr b="1" i="0" lang="en-US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A Seamless Solution for the Hearing Impaired</a:t>
            </a:r>
            <a:endParaRPr b="1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62a5fb0-d249-452a-bf8f-7845bb2a64ae" id="407" name="Google Shape;407;p1"/>
          <p:cNvPicPr preferRelativeResize="0"/>
          <p:nvPr/>
        </p:nvPicPr>
        <p:blipFill rotWithShape="1">
          <a:blip r:embed="rId3">
            <a:alphaModFix/>
          </a:blip>
          <a:srcRect b="51975" l="0" r="0" t="4567"/>
          <a:stretch/>
        </p:blipFill>
        <p:spPr>
          <a:xfrm>
            <a:off x="5624800" y="1220248"/>
            <a:ext cx="2880724" cy="1251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"/>
          <p:cNvSpPr txBox="1"/>
          <p:nvPr/>
        </p:nvSpPr>
        <p:spPr>
          <a:xfrm>
            <a:off x="6054300" y="3446950"/>
            <a:ext cx="30897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-US" sz="1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Akshitha Pattapu</a:t>
            </a:r>
            <a:endParaRPr i="0" sz="17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-US" sz="1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Pranay Ganta</a:t>
            </a:r>
            <a:endParaRPr i="0" sz="17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-US" sz="1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Kakarla Meghana</a:t>
            </a:r>
            <a:endParaRPr i="0" sz="17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-US" sz="1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Sampangi Venkata Manikanta</a:t>
            </a:r>
            <a:endParaRPr i="0" sz="17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b6eb3ef898_0_62"/>
          <p:cNvSpPr txBox="1"/>
          <p:nvPr/>
        </p:nvSpPr>
        <p:spPr>
          <a:xfrm>
            <a:off x="1138525" y="160750"/>
            <a:ext cx="3362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Stack </a:t>
            </a:r>
            <a:endParaRPr b="1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g2b6eb3ef898_0_62"/>
          <p:cNvSpPr txBox="1"/>
          <p:nvPr/>
        </p:nvSpPr>
        <p:spPr>
          <a:xfrm>
            <a:off x="549175" y="1084950"/>
            <a:ext cx="77421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Programming Languages:</a:t>
            </a:r>
            <a:r>
              <a:rPr b="1" i="0" lang="en-US" sz="16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Python.</a:t>
            </a:r>
            <a:endParaRPr b="0" i="0" sz="16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Libraries and Frameworks:</a:t>
            </a:r>
            <a:endParaRPr b="1" i="0" sz="19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Arial"/>
              <a:buChar char="●"/>
            </a:pPr>
            <a:r>
              <a:rPr b="1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 (cv2):</a:t>
            </a:r>
            <a:r>
              <a:rPr b="0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real-time video capture, image processing, and display.</a:t>
            </a:r>
            <a:endParaRPr b="0" i="0" sz="17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Arial"/>
              <a:buChar char="●"/>
            </a:pPr>
            <a:r>
              <a:rPr b="1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MediaPipe:</a:t>
            </a:r>
            <a:r>
              <a:rPr b="0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hand landmark detection and tracking.</a:t>
            </a:r>
            <a:endParaRPr b="0" i="0" sz="17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Arial"/>
              <a:buChar char="●"/>
            </a:pPr>
            <a:r>
              <a:rPr b="1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scikit-learn:</a:t>
            </a:r>
            <a:r>
              <a:rPr b="0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machine learning algorithms, specifically Random Forest classifier.</a:t>
            </a:r>
            <a:endParaRPr b="0" i="0" sz="17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Arial"/>
              <a:buChar char="●"/>
            </a:pPr>
            <a:r>
              <a:rPr b="1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NumPy:</a:t>
            </a:r>
            <a:r>
              <a:rPr b="0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numerical computations and array manipulation.</a:t>
            </a:r>
            <a:endParaRPr b="0" i="0" sz="17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Arial"/>
              <a:buChar char="●"/>
            </a:pPr>
            <a:r>
              <a:rPr b="1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Pickle:</a:t>
            </a:r>
            <a:r>
              <a:rPr b="0" i="0" lang="en-US" sz="17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saving and loading datasets and trained models.</a:t>
            </a:r>
            <a:endParaRPr b="0" i="0" sz="16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b964d23446_1_0"/>
          <p:cNvSpPr txBox="1"/>
          <p:nvPr/>
        </p:nvSpPr>
        <p:spPr>
          <a:xfrm>
            <a:off x="620650" y="642900"/>
            <a:ext cx="82242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Enhance recognition capabilities:</a:t>
            </a:r>
            <a:endParaRPr b="1" sz="21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b="1"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the recognized gestures:</a:t>
            </a:r>
            <a:r>
              <a:rPr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Include more sign language signs and gestures.</a:t>
            </a:r>
            <a:endParaRPr sz="18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b="1"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Recognize continuous signs:</a:t>
            </a:r>
            <a:r>
              <a:rPr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Understanding  sequences of signs to form words and sentences.</a:t>
            </a:r>
            <a:endParaRPr sz="18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Improve user experience:</a:t>
            </a:r>
            <a:endParaRPr b="1" sz="21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b="1"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Multi-user support:</a:t>
            </a:r>
            <a:r>
              <a:rPr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Recognize and differentiate between gestures from multiple people in a scene.</a:t>
            </a:r>
            <a:endParaRPr sz="18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b="1"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synthesis:</a:t>
            </a:r>
            <a:r>
              <a:rPr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Convert recognized sign language into spoken language for better accessibility.</a:t>
            </a:r>
            <a:endParaRPr sz="18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b="1"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customization:</a:t>
            </a:r>
            <a:r>
              <a:rPr lang="en-US" sz="18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Allow users to train the model on their own signs or preferred variations.</a:t>
            </a:r>
            <a:endParaRPr sz="18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85" name="Google Shape;485;g2b964d23446_1_0"/>
          <p:cNvSpPr txBox="1"/>
          <p:nvPr/>
        </p:nvSpPr>
        <p:spPr>
          <a:xfrm>
            <a:off x="1218900" y="93750"/>
            <a:ext cx="4246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b="1"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964d23446_1_3"/>
          <p:cNvSpPr txBox="1"/>
          <p:nvPr/>
        </p:nvSpPr>
        <p:spPr>
          <a:xfrm>
            <a:off x="629525" y="951000"/>
            <a:ext cx="80100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Integration and applications:</a:t>
            </a:r>
            <a:endParaRPr b="1" sz="22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900"/>
              <a:buChar char="●"/>
            </a:pPr>
            <a:r>
              <a:rPr b="1"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app development:</a:t>
            </a:r>
            <a:r>
              <a:rPr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a mobile app version for sign language communication on the go.</a:t>
            </a:r>
            <a:endParaRPr sz="19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900"/>
              <a:buChar char="●"/>
            </a:pPr>
            <a:r>
              <a:rPr b="1"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conferencing integration:</a:t>
            </a:r>
            <a:r>
              <a:rPr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Enhance video conferencing platforms with real-time sign language translation.</a:t>
            </a:r>
            <a:endParaRPr sz="19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900"/>
              <a:buChar char="●"/>
            </a:pPr>
            <a:r>
              <a:rPr b="1"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tools:</a:t>
            </a:r>
            <a:r>
              <a:rPr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 sign language learning apps and gamified experiences for children and adults.</a:t>
            </a:r>
            <a:endParaRPr sz="19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900"/>
              <a:buChar char="●"/>
            </a:pPr>
            <a:r>
              <a:rPr b="1"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 tools:</a:t>
            </a:r>
            <a:r>
              <a:rPr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Integrate the technology into public spaces and devices to improve communication accessibility for deaf and hard-of-hearing individuals.</a:t>
            </a:r>
            <a:endParaRPr sz="22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964d23446_1_12"/>
          <p:cNvSpPr txBox="1"/>
          <p:nvPr/>
        </p:nvSpPr>
        <p:spPr>
          <a:xfrm>
            <a:off x="1138550" y="93775"/>
            <a:ext cx="3763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g2b964d23446_1_12"/>
          <p:cNvSpPr txBox="1"/>
          <p:nvPr/>
        </p:nvSpPr>
        <p:spPr>
          <a:xfrm>
            <a:off x="312600" y="1044775"/>
            <a:ext cx="8518800" cy="3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developed real-time Sign Language Recognizer using accessible tools.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three-step process: data collection, model training, real-time recognition.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demonstrated a 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promising potential output and future enhancements include expanded gestures.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user experience improvements like multi-user support and personalized customization planned.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has a greater Potential for broader impact through integration into mobile apps and educational tools, promoting inclusivity.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"/>
          <p:cNvSpPr/>
          <p:nvPr/>
        </p:nvSpPr>
        <p:spPr>
          <a:xfrm>
            <a:off x="0" y="0"/>
            <a:ext cx="2286600" cy="1961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"/>
          <p:cNvCxnSpPr/>
          <p:nvPr/>
        </p:nvCxnSpPr>
        <p:spPr>
          <a:xfrm>
            <a:off x="3878925" y="2781150"/>
            <a:ext cx="3361200" cy="0"/>
          </a:xfrm>
          <a:prstGeom prst="straightConnector1">
            <a:avLst/>
          </a:prstGeom>
          <a:noFill/>
          <a:ln cap="flat" cmpd="sng" w="9525">
            <a:solidFill>
              <a:srgbClr val="B9D87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p4"/>
          <p:cNvSpPr txBox="1"/>
          <p:nvPr/>
        </p:nvSpPr>
        <p:spPr>
          <a:xfrm>
            <a:off x="559850" y="1302606"/>
            <a:ext cx="1167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www.hexart.in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4"/>
          <p:cNvPicPr preferRelativeResize="0"/>
          <p:nvPr/>
        </p:nvPicPr>
        <p:blipFill rotWithShape="1">
          <a:blip r:embed="rId3">
            <a:alphaModFix/>
          </a:blip>
          <a:srcRect b="18628" l="7510" r="7431" t="20809"/>
          <a:stretch/>
        </p:blipFill>
        <p:spPr>
          <a:xfrm>
            <a:off x="570469" y="3633345"/>
            <a:ext cx="1145673" cy="32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"/>
          <p:cNvPicPr preferRelativeResize="0"/>
          <p:nvPr/>
        </p:nvPicPr>
        <p:blipFill rotWithShape="1">
          <a:blip r:embed="rId4">
            <a:alphaModFix/>
          </a:blip>
          <a:srcRect b="17724" l="19861" r="19307" t="18103"/>
          <a:stretch/>
        </p:blipFill>
        <p:spPr>
          <a:xfrm>
            <a:off x="901770" y="4572177"/>
            <a:ext cx="483078" cy="36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"/>
          <p:cNvPicPr preferRelativeResize="0"/>
          <p:nvPr/>
        </p:nvPicPr>
        <p:blipFill rotWithShape="1">
          <a:blip r:embed="rId5">
            <a:alphaModFix/>
          </a:blip>
          <a:srcRect b="19990" l="6451" r="5295" t="11076"/>
          <a:stretch/>
        </p:blipFill>
        <p:spPr>
          <a:xfrm>
            <a:off x="433614" y="2556215"/>
            <a:ext cx="1419414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75" y="508352"/>
            <a:ext cx="2076703" cy="79425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"/>
          <p:cNvSpPr txBox="1"/>
          <p:nvPr/>
        </p:nvSpPr>
        <p:spPr>
          <a:xfrm>
            <a:off x="559825" y="2260688"/>
            <a:ext cx="1167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800" u="none" cap="none" strike="noStrike">
                <a:solidFill>
                  <a:srgbClr val="0098BA"/>
                </a:solidFill>
                <a:latin typeface="Arial"/>
                <a:ea typeface="Arial"/>
                <a:cs typeface="Arial"/>
                <a:sym typeface="Arial"/>
              </a:rPr>
              <a:t>Sponsored by</a:t>
            </a:r>
            <a:endParaRPr b="0" i="0" sz="800" u="none" cap="none" strike="noStrike">
              <a:solidFill>
                <a:srgbClr val="0098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"/>
          <p:cNvSpPr txBox="1"/>
          <p:nvPr/>
        </p:nvSpPr>
        <p:spPr>
          <a:xfrm>
            <a:off x="559800" y="3322075"/>
            <a:ext cx="1167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800" u="none" cap="none" strike="noStrike">
                <a:solidFill>
                  <a:srgbClr val="0098BA"/>
                </a:solidFill>
                <a:latin typeface="Arial"/>
                <a:ea typeface="Arial"/>
                <a:cs typeface="Arial"/>
                <a:sym typeface="Arial"/>
              </a:rPr>
              <a:t>CSR Partner</a:t>
            </a:r>
            <a:endParaRPr b="0" i="0" sz="800" u="none" cap="none" strike="noStrike">
              <a:solidFill>
                <a:srgbClr val="0098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"/>
          <p:cNvSpPr txBox="1"/>
          <p:nvPr/>
        </p:nvSpPr>
        <p:spPr>
          <a:xfrm>
            <a:off x="352363" y="4276700"/>
            <a:ext cx="1581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800" u="none" cap="none" strike="noStrike">
                <a:solidFill>
                  <a:srgbClr val="0098BA"/>
                </a:solidFill>
                <a:latin typeface="Arial"/>
                <a:ea typeface="Arial"/>
                <a:cs typeface="Arial"/>
                <a:sym typeface="Arial"/>
              </a:rPr>
              <a:t>Implementation Partner</a:t>
            </a:r>
            <a:endParaRPr b="0" i="0" sz="800" u="none" cap="none" strike="noStrike">
              <a:solidFill>
                <a:srgbClr val="0098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4"/>
          <p:cNvCxnSpPr/>
          <p:nvPr/>
        </p:nvCxnSpPr>
        <p:spPr>
          <a:xfrm>
            <a:off x="4467975" y="2782200"/>
            <a:ext cx="2183100" cy="0"/>
          </a:xfrm>
          <a:prstGeom prst="straightConnector1">
            <a:avLst/>
          </a:prstGeom>
          <a:noFill/>
          <a:ln cap="flat" cmpd="sng" w="76200">
            <a:solidFill>
              <a:srgbClr val="B9D87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2" name="Google Shape;512;p4"/>
          <p:cNvSpPr txBox="1"/>
          <p:nvPr/>
        </p:nvSpPr>
        <p:spPr>
          <a:xfrm>
            <a:off x="4300725" y="2334275"/>
            <a:ext cx="2517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3000" u="none" cap="none" strike="noStrike">
                <a:solidFill>
                  <a:srgbClr val="0098BA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3000" u="none" cap="none" strike="noStrike">
              <a:solidFill>
                <a:srgbClr val="0098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"/>
          <p:cNvSpPr/>
          <p:nvPr/>
        </p:nvSpPr>
        <p:spPr>
          <a:xfrm>
            <a:off x="7525440" y="0"/>
            <a:ext cx="378" cy="8071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4"/>
          <p:cNvSpPr/>
          <p:nvPr/>
        </p:nvSpPr>
        <p:spPr>
          <a:xfrm>
            <a:off x="7918920" y="1046880"/>
            <a:ext cx="12355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6eb3ef898_0_0"/>
          <p:cNvSpPr txBox="1"/>
          <p:nvPr/>
        </p:nvSpPr>
        <p:spPr>
          <a:xfrm>
            <a:off x="1111775" y="120575"/>
            <a:ext cx="47952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g2b6eb3ef898_0_0"/>
          <p:cNvSpPr txBox="1"/>
          <p:nvPr/>
        </p:nvSpPr>
        <p:spPr>
          <a:xfrm>
            <a:off x="750100" y="991150"/>
            <a:ext cx="69651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Language Recognizer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pioneers a cutting-edge real-time American Sign Language (ASL) detection system, merging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image capture,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MediaPipe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precise hand tracking, and a Random Forest classifier for robust model training.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Its core mission is to enhance accessibility for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hearing impaired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providing a responsive platform for ASL communication through standard webcams.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leveraging machine learning and computer vision, the system interprets intricate hand movements into recognizable symbols in real-time, promising inclusive communication environments and fostering engagement in daily life.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b6eb3ef898_0_3"/>
          <p:cNvSpPr txBox="1"/>
          <p:nvPr/>
        </p:nvSpPr>
        <p:spPr>
          <a:xfrm>
            <a:off x="3856425" y="614588"/>
            <a:ext cx="51447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466 million people suffer from hearing loss worldwide.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groundbreaking project introduces a real-time American Sign Language (ASL) detection system.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innovation aims to break communication barriers for the hearing impaired.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g2b6eb3ef898_0_3"/>
          <p:cNvSpPr txBox="1"/>
          <p:nvPr/>
        </p:nvSpPr>
        <p:spPr>
          <a:xfrm>
            <a:off x="1165325" y="214325"/>
            <a:ext cx="3696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g2b6eb3ef898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350" y="830475"/>
            <a:ext cx="3575075" cy="194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b6eb3ef898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3150" y="2776987"/>
            <a:ext cx="3134125" cy="21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b6eb3ef898_0_3"/>
          <p:cNvSpPr txBox="1"/>
          <p:nvPr/>
        </p:nvSpPr>
        <p:spPr>
          <a:xfrm>
            <a:off x="201000" y="2777000"/>
            <a:ext cx="47418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nclusive communication: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Fostering a future where every voice, including sign language, is valued and uplifted.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Belonging for all: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Envisioning a world where inclusivity reigns, empowering individuals to thrive and belong without bounds.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73d6d54ce_0_1"/>
          <p:cNvSpPr txBox="1"/>
          <p:nvPr/>
        </p:nvSpPr>
        <p:spPr>
          <a:xfrm>
            <a:off x="1218900" y="174125"/>
            <a:ext cx="376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Literature Survey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2b73d6d54c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88" y="771825"/>
            <a:ext cx="7768824" cy="40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b6eb3ef898_0_14"/>
          <p:cNvSpPr txBox="1"/>
          <p:nvPr/>
        </p:nvSpPr>
        <p:spPr>
          <a:xfrm>
            <a:off x="1165325" y="174150"/>
            <a:ext cx="4353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Methodology</a:t>
            </a:r>
            <a:endParaRPr b="0"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g2b6eb3ef898_0_14"/>
          <p:cNvSpPr txBox="1"/>
          <p:nvPr/>
        </p:nvSpPr>
        <p:spPr>
          <a:xfrm>
            <a:off x="93750" y="1058150"/>
            <a:ext cx="55722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900"/>
              <a:buFont typeface="Times New Roman"/>
              <a:buChar char="●"/>
            </a:pPr>
            <a:r>
              <a:rPr b="0" i="0" lang="en-US" sz="19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Recognizing hand gestures in the field of machine learning poses challenges, categorized into supervised methods for classification. </a:t>
            </a:r>
            <a:endParaRPr sz="19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900"/>
              <a:buFont typeface="Times New Roman"/>
              <a:buChar char="●"/>
            </a:pPr>
            <a:r>
              <a:rPr b="1"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1991, </a:t>
            </a:r>
            <a:r>
              <a:rPr b="1" i="0" lang="en-US" sz="19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Murakami and Taguchi</a:t>
            </a:r>
            <a:r>
              <a:rPr b="0" i="0" lang="en-US" sz="19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introduced neural networks for sign language recognition, marking an early milestone. </a:t>
            </a:r>
            <a:endParaRPr b="0" i="0" sz="19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900"/>
              <a:buFont typeface="Times New Roman"/>
              <a:buChar char="●"/>
            </a:pPr>
            <a:r>
              <a:rPr b="1" i="0" lang="en-US" sz="19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Wang</a:t>
            </a:r>
            <a:r>
              <a:rPr b="0" i="0" lang="en-US" sz="19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19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Popovic</a:t>
            </a:r>
            <a:r>
              <a:rPr b="0" i="0" lang="en-US" sz="19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developed a real-time hand tracking application using colored gloves, recognized by the K-Nearest Neighbors (KNN) technique</a:t>
            </a:r>
            <a:r>
              <a:rPr lang="en-US" sz="19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g2b6eb3ef898_0_14"/>
          <p:cNvPicPr preferRelativeResize="0"/>
          <p:nvPr/>
        </p:nvPicPr>
        <p:blipFill rotWithShape="1">
          <a:blip r:embed="rId3">
            <a:alphaModFix/>
          </a:blip>
          <a:srcRect b="0" l="0" r="65776" t="0"/>
          <a:stretch/>
        </p:blipFill>
        <p:spPr>
          <a:xfrm>
            <a:off x="5853175" y="377600"/>
            <a:ext cx="3129252" cy="435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6eb3ef898_0_21"/>
          <p:cNvSpPr txBox="1"/>
          <p:nvPr/>
        </p:nvSpPr>
        <p:spPr>
          <a:xfrm>
            <a:off x="1205500" y="120550"/>
            <a:ext cx="39381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System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b6eb3ef898_0_21"/>
          <p:cNvSpPr/>
          <p:nvPr/>
        </p:nvSpPr>
        <p:spPr>
          <a:xfrm>
            <a:off x="3212438" y="1282438"/>
            <a:ext cx="2558400" cy="89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Creation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b6eb3ef898_0_21"/>
          <p:cNvSpPr/>
          <p:nvPr/>
        </p:nvSpPr>
        <p:spPr>
          <a:xfrm>
            <a:off x="294675" y="1282450"/>
            <a:ext cx="2183400" cy="92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Capturing of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b6eb3ef898_0_21"/>
          <p:cNvSpPr/>
          <p:nvPr/>
        </p:nvSpPr>
        <p:spPr>
          <a:xfrm>
            <a:off x="6201675" y="2960125"/>
            <a:ext cx="2799600" cy="89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and Save the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b6eb3ef898_0_21"/>
          <p:cNvSpPr/>
          <p:nvPr/>
        </p:nvSpPr>
        <p:spPr>
          <a:xfrm>
            <a:off x="3292800" y="2960125"/>
            <a:ext cx="2558400" cy="89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the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b6eb3ef898_0_21"/>
          <p:cNvSpPr/>
          <p:nvPr/>
        </p:nvSpPr>
        <p:spPr>
          <a:xfrm>
            <a:off x="147200" y="2872975"/>
            <a:ext cx="2558400" cy="10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the Signs from 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Stream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g2b6eb3ef898_0_21"/>
          <p:cNvCxnSpPr>
            <a:stCxn id="443" idx="3"/>
            <a:endCxn id="442" idx="1"/>
          </p:cNvCxnSpPr>
          <p:nvPr/>
        </p:nvCxnSpPr>
        <p:spPr>
          <a:xfrm flipH="1" rot="10800000">
            <a:off x="2478075" y="1731100"/>
            <a:ext cx="7344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8" name="Google Shape;448;g2b6eb3ef898_0_21"/>
          <p:cNvCxnSpPr>
            <a:stCxn id="445" idx="1"/>
            <a:endCxn id="446" idx="3"/>
          </p:cNvCxnSpPr>
          <p:nvPr/>
        </p:nvCxnSpPr>
        <p:spPr>
          <a:xfrm rot="10800000">
            <a:off x="2705700" y="3408775"/>
            <a:ext cx="58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9" name="Google Shape;449;g2b6eb3ef898_0_21"/>
          <p:cNvCxnSpPr>
            <a:stCxn id="444" idx="1"/>
            <a:endCxn id="445" idx="3"/>
          </p:cNvCxnSpPr>
          <p:nvPr/>
        </p:nvCxnSpPr>
        <p:spPr>
          <a:xfrm rot="10800000">
            <a:off x="5851275" y="3408775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0" name="Google Shape;450;g2b6eb3ef898_0_21"/>
          <p:cNvSpPr/>
          <p:nvPr/>
        </p:nvSpPr>
        <p:spPr>
          <a:xfrm>
            <a:off x="6268575" y="1282450"/>
            <a:ext cx="2665800" cy="89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Assigning The Target 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g2b6eb3ef898_0_21"/>
          <p:cNvCxnSpPr>
            <a:stCxn id="442" idx="3"/>
            <a:endCxn id="450" idx="1"/>
          </p:cNvCxnSpPr>
          <p:nvPr/>
        </p:nvCxnSpPr>
        <p:spPr>
          <a:xfrm>
            <a:off x="5770838" y="1731088"/>
            <a:ext cx="4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2" name="Google Shape;452;g2b6eb3ef898_0_21"/>
          <p:cNvCxnSpPr>
            <a:stCxn id="450" idx="2"/>
            <a:endCxn id="444" idx="0"/>
          </p:cNvCxnSpPr>
          <p:nvPr/>
        </p:nvCxnSpPr>
        <p:spPr>
          <a:xfrm>
            <a:off x="7601475" y="2179750"/>
            <a:ext cx="0" cy="7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6eb3ef898_0_25"/>
          <p:cNvSpPr txBox="1"/>
          <p:nvPr/>
        </p:nvSpPr>
        <p:spPr>
          <a:xfrm>
            <a:off x="1165325" y="93750"/>
            <a:ext cx="4165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</a:rPr>
              <a:t>Workflow</a:t>
            </a:r>
            <a:endParaRPr b="1" i="0" sz="2500" u="none" cap="none" strike="noStrike">
              <a:solidFill>
                <a:schemeClr val="dk1"/>
              </a:solidFill>
            </a:endParaRPr>
          </a:p>
        </p:txBody>
      </p:sp>
      <p:sp>
        <p:nvSpPr>
          <p:cNvPr id="458" name="Google Shape;458;g2b6eb3ef898_0_25"/>
          <p:cNvSpPr txBox="1"/>
          <p:nvPr/>
        </p:nvSpPr>
        <p:spPr>
          <a:xfrm>
            <a:off x="334875" y="951025"/>
            <a:ext cx="5518500" cy="3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1. Data Collection:</a:t>
            </a:r>
            <a:endParaRPr b="1" i="0" sz="2200" u="none" cap="none" strike="noStrik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Captured Images:</a:t>
            </a:r>
            <a:endParaRPr b="1" i="0" sz="1800" u="none" cap="none" strike="noStrik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○"/>
            </a:pPr>
            <a:r>
              <a:rPr i="0" lang="en-US" sz="16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capture_images.py to capture images of different hand gestures from a camera.</a:t>
            </a:r>
            <a:endParaRPr i="0" sz="16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Times New Roman"/>
              <a:buChar char="○"/>
            </a:pPr>
            <a:r>
              <a:rPr i="0" lang="en-US" sz="16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 images into folders based on gesture classes.</a:t>
            </a:r>
            <a:endParaRPr i="0" sz="16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Times New Roman"/>
              <a:buChar char="●"/>
            </a:pPr>
            <a:r>
              <a:rPr b="1" i="0" lang="en-US" sz="20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Dataset:</a:t>
            </a:r>
            <a:endParaRPr b="1" i="0" sz="20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○"/>
            </a:pPr>
            <a:r>
              <a:rPr i="0" lang="en-US" sz="16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create_dataset.py to:</a:t>
            </a:r>
            <a:endParaRPr i="0" sz="16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Times New Roman"/>
              <a:buChar char="■"/>
            </a:pPr>
            <a:r>
              <a:rPr i="0" lang="en-US" sz="16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hand landmarks from images using MediaPipe.</a:t>
            </a:r>
            <a:endParaRPr i="0" sz="16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Times New Roman"/>
              <a:buChar char="■"/>
            </a:pPr>
            <a:r>
              <a:rPr i="0" lang="en-US" sz="16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coordinates for consistency.</a:t>
            </a:r>
            <a:endParaRPr i="0" sz="16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Times New Roman"/>
              <a:buChar char="■"/>
            </a:pPr>
            <a:r>
              <a:rPr i="0" lang="en-US" sz="16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hand landmarks and corresponding labels in a pickle file.</a:t>
            </a:r>
            <a:endParaRPr i="0" sz="2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9" name="Google Shape;459;g2b6eb3ef898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775" y="884050"/>
            <a:ext cx="2660475" cy="19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b6eb3ef898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775" y="2954250"/>
            <a:ext cx="2626676" cy="19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6eb3ef898_0_34"/>
          <p:cNvSpPr txBox="1"/>
          <p:nvPr/>
        </p:nvSpPr>
        <p:spPr>
          <a:xfrm>
            <a:off x="988950" y="80375"/>
            <a:ext cx="7690800" cy="4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Training:</a:t>
            </a:r>
            <a:endParaRPr b="1" i="0" sz="24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Times New Roman"/>
              <a:buChar char="●"/>
            </a:pPr>
            <a:r>
              <a:rPr b="1" i="0" lang="en-US" sz="21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Model:</a:t>
            </a:r>
            <a:endParaRPr b="1" i="0" sz="21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○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training.py to: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■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the dataset from the pickle file.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■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data into training and testing sets.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■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 Random Forest classifier to recognize hand gestures.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■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model accuracy on the testing set.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○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the trained model to a pickle file.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Times New Roman"/>
              <a:buChar char="○"/>
            </a:pPr>
            <a:r>
              <a:rPr b="1" i="0" lang="en-US" sz="21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Model:</a:t>
            </a:r>
            <a:endParaRPr b="1" i="0" sz="21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■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classifier.py to: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●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the trained model from the pickle file.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●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Initialize video capture from a camera.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3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●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up MediaPipe for hand landmark detection.</a:t>
            </a:r>
            <a:endParaRPr i="0" sz="21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3300"/>
              </a:spcBef>
              <a:spcAft>
                <a:spcPts val="2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6eb3ef898_0_38"/>
          <p:cNvSpPr txBox="1"/>
          <p:nvPr/>
        </p:nvSpPr>
        <p:spPr>
          <a:xfrm>
            <a:off x="120550" y="864000"/>
            <a:ext cx="54249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1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Recognize Gestures:</a:t>
            </a:r>
            <a:endParaRPr b="1" i="0" sz="21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○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Continuously capture frames from the camera.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○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hands in each frame using MediaPipe.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○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hand landmarks for detected hands.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○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coordinates as done during dataset creation.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○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trained model to predict the gesture class for each hand.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○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bounding boxes and predicted labels around hands on the video frame.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Times New Roman"/>
              <a:buChar char="○"/>
            </a:pPr>
            <a:r>
              <a:rPr i="0" lang="en-US" sz="18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the annotated video in real-time.</a:t>
            </a:r>
            <a:endParaRPr i="0" sz="1800" u="none" cap="none" strike="noStrike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g2b6eb3ef898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925" y="353350"/>
            <a:ext cx="3054050" cy="22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b6eb3ef898_0_38"/>
          <p:cNvSpPr txBox="1"/>
          <p:nvPr/>
        </p:nvSpPr>
        <p:spPr>
          <a:xfrm>
            <a:off x="1232300" y="133950"/>
            <a:ext cx="4138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Real-Time Recognition</a:t>
            </a:r>
            <a:endParaRPr b="1"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3" name="Google Shape;473;g2b6eb3ef898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5788" y="2753600"/>
            <a:ext cx="3004316" cy="22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2024-01-23T16:35:00Z</dcterms:created>
  <dc:creator>SUDIP GUPTA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23581AA3EF2740F3BF3CB7C97F19C6DE</vt:lpwstr>
  </property>
  <property fmtid="{D5CDD505-2E9C-101B-9397-08002B2CF9AE}" pid="3" name="KSOProductBuildVer">
    <vt:lpwstr>1033-11.2.0.11225</vt:lpwstr>
  </property>
</Properties>
</file>